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90" r:id="rId3"/>
    <p:sldId id="259" r:id="rId4"/>
    <p:sldId id="260" r:id="rId5"/>
    <p:sldId id="286" r:id="rId6"/>
    <p:sldId id="287" r:id="rId7"/>
    <p:sldId id="288" r:id="rId8"/>
    <p:sldId id="261" r:id="rId9"/>
    <p:sldId id="279" r:id="rId10"/>
    <p:sldId id="289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BD0C03C-6EA7-43ED-8855-0A8F2D70056B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AD8EDB5-D6F2-4838-B098-BA36C8261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0C03C-6EA7-43ED-8855-0A8F2D70056B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EDB5-D6F2-4838-B098-BA36C8261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0C03C-6EA7-43ED-8855-0A8F2D70056B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EDB5-D6F2-4838-B098-BA36C8261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0C03C-6EA7-43ED-8855-0A8F2D70056B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EDB5-D6F2-4838-B098-BA36C8261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0C03C-6EA7-43ED-8855-0A8F2D70056B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EDB5-D6F2-4838-B098-BA36C8261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0C03C-6EA7-43ED-8855-0A8F2D70056B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EDB5-D6F2-4838-B098-BA36C8261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D0C03C-6EA7-43ED-8855-0A8F2D70056B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AD8EDB5-D6F2-4838-B098-BA36C82617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BD0C03C-6EA7-43ED-8855-0A8F2D70056B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AD8EDB5-D6F2-4838-B098-BA36C8261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0C03C-6EA7-43ED-8855-0A8F2D70056B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EDB5-D6F2-4838-B098-BA36C8261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0C03C-6EA7-43ED-8855-0A8F2D70056B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EDB5-D6F2-4838-B098-BA36C8261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0C03C-6EA7-43ED-8855-0A8F2D70056B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EDB5-D6F2-4838-B098-BA36C8261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BD0C03C-6EA7-43ED-8855-0A8F2D70056B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AD8EDB5-D6F2-4838-B098-BA36C8261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brazovanie.guru/russkij-yazyk/omofony-opredelenie-i-primery-v-predlozheniyah.html" TargetMode="External"/><Relationship Id="rId2" Type="http://schemas.openxmlformats.org/officeDocument/2006/relationships/hyperlink" Target="https://sites.google.com/site/sisdpodhod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osuchebnik.ru/material/formirovanie-funkcionalnoy-gramotnosti-mladshih-shkolnikov/" TargetMode="External"/><Relationship Id="rId4" Type="http://schemas.openxmlformats.org/officeDocument/2006/relationships/hyperlink" Target="http://prezentacii.com/obschestvoznanie/7519-treningi-dlya-razvitiya-navyka-bystrogo-chteniya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Мастер-класс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«Приемы и методы формирования функциональной грамотности младших школьников на уроках русского </a:t>
            </a:r>
            <a:r>
              <a:rPr lang="ru-RU" sz="3600" b="1" dirty="0" smtClean="0"/>
              <a:t>языка»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985664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err="1" smtClean="0">
                <a:solidFill>
                  <a:schemeClr val="tx1"/>
                </a:solidFill>
                <a:latin typeface="Arial Black" pitchFamily="34" charset="0"/>
              </a:rPr>
              <a:t>Хайрутдинова</a:t>
            </a: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Arial Black" pitchFamily="34" charset="0"/>
              </a:rPr>
              <a:t>Сагдия</a:t>
            </a: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Arial Black" pitchFamily="34" charset="0"/>
              </a:rPr>
              <a:t>Ягъфаровна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  <a:p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Муниципальное бюджетное общеобразовательное  учреждение</a:t>
            </a:r>
          </a:p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«Старо-</a:t>
            </a:r>
            <a:r>
              <a:rPr lang="ru-RU" dirty="0" err="1" smtClean="0">
                <a:solidFill>
                  <a:schemeClr val="tx1"/>
                </a:solidFill>
                <a:latin typeface="Arial Black" pitchFamily="34" charset="0"/>
              </a:rPr>
              <a:t>Иштерякская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 ООШ»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5" descr="kartina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068638"/>
            <a:ext cx="450215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68595" y="914400"/>
            <a:ext cx="480490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15906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 и интернет-сайты: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А. </a:t>
            </a:r>
            <a:r>
              <a:rPr lang="ru-RU" dirty="0" err="1" smtClean="0"/>
              <a:t>Гин</a:t>
            </a:r>
            <a:r>
              <a:rPr lang="ru-RU" dirty="0" smtClean="0"/>
              <a:t>, Приемы педагогической техники: Пособие для </a:t>
            </a:r>
            <a:r>
              <a:rPr lang="ru-RU" dirty="0" err="1" smtClean="0"/>
              <a:t>учителя.-М</a:t>
            </a:r>
            <a:r>
              <a:rPr lang="ru-RU" dirty="0" smtClean="0"/>
              <a:t>.: Вита-Пресс, 2002</a:t>
            </a:r>
          </a:p>
          <a:p>
            <a:pPr lvl="0"/>
            <a:r>
              <a:rPr lang="ru-RU" dirty="0" err="1" smtClean="0"/>
              <a:t>С.И.Заир-Бек</a:t>
            </a:r>
            <a:r>
              <a:rPr lang="ru-RU" dirty="0" smtClean="0"/>
              <a:t>, </a:t>
            </a:r>
            <a:r>
              <a:rPr lang="ru-RU" dirty="0" err="1" smtClean="0"/>
              <a:t>И.В.Муштавинская</a:t>
            </a:r>
            <a:r>
              <a:rPr lang="ru-RU" dirty="0" smtClean="0"/>
              <a:t>. Развитие критического мышления на уроке: Пособие для учителя. – М.: Просвещение, 2004.</a:t>
            </a:r>
          </a:p>
          <a:p>
            <a:pPr lvl="0"/>
            <a:r>
              <a:rPr lang="ru-RU" dirty="0" err="1" smtClean="0"/>
              <a:t>Системно-деятельностный</a:t>
            </a:r>
            <a:r>
              <a:rPr lang="ru-RU" dirty="0" smtClean="0"/>
              <a:t> подход в обучении. Режим доступа: </a:t>
            </a:r>
            <a:r>
              <a:rPr lang="ru-RU" u="sng" dirty="0" smtClean="0">
                <a:hlinkClick r:id="rId2"/>
              </a:rPr>
              <a:t>https://sites.google.com/site/sisdpodhod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https://obrazovanie.guru/russkij-yazyk/omofony-opredelenie-i-primery-v-predlozheniyah.html</a:t>
            </a:r>
            <a:r>
              <a:rPr lang="ru-RU" dirty="0" smtClean="0"/>
              <a:t>  </a:t>
            </a:r>
          </a:p>
          <a:p>
            <a:pPr lvl="0"/>
            <a:r>
              <a:rPr lang="ru-RU" u="sng" dirty="0" smtClean="0">
                <a:hlinkClick r:id="rId4"/>
              </a:rPr>
              <a:t>http://prezentacii.com/obschestvoznanie/7519-treningi-dlya-razvitiya-navyka-bystrogo-chteniya.html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5"/>
              </a:rPr>
              <a:t>https://rosuchebnik.ru/material/formirovanie-funkcionalnoy-gramotnosti-mladshih-shkolnikov/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мир\Desktop\IMG-20200924-WA0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24744"/>
            <a:ext cx="6480720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Прием «Лови ошибку»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Спишите, исправив ошибки.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 Мы </a:t>
            </a:r>
            <a:r>
              <a:rPr lang="ru-RU" dirty="0" err="1" smtClean="0"/>
              <a:t>жывём</a:t>
            </a:r>
            <a:r>
              <a:rPr lang="ru-RU" dirty="0" smtClean="0"/>
              <a:t> в </a:t>
            </a:r>
            <a:r>
              <a:rPr lang="ru-RU" dirty="0" err="1" smtClean="0"/>
              <a:t>москве</a:t>
            </a:r>
            <a:r>
              <a:rPr lang="ru-RU" dirty="0" smtClean="0"/>
              <a:t>. Москва- столица </a:t>
            </a:r>
            <a:r>
              <a:rPr lang="ru-RU" dirty="0" err="1" smtClean="0"/>
              <a:t>россии</a:t>
            </a:r>
            <a:r>
              <a:rPr lang="ru-RU" dirty="0" smtClean="0"/>
              <a:t>. Москва стоит на реке </a:t>
            </a:r>
            <a:r>
              <a:rPr lang="ru-RU" dirty="0" err="1" smtClean="0"/>
              <a:t>москве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 </a:t>
            </a:r>
            <a:r>
              <a:rPr lang="ru-RU" b="1" i="1" dirty="0" smtClean="0"/>
              <a:t>Спишите, исправив ошибки</a:t>
            </a:r>
            <a:r>
              <a:rPr lang="ru-RU" i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ОРЁЛ И КОШКА</a:t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 err="1" smtClean="0"/>
              <a:t>дваре</a:t>
            </a:r>
            <a:r>
              <a:rPr lang="ru-RU" dirty="0" smtClean="0"/>
              <a:t> играла кошка с </a:t>
            </a:r>
            <a:r>
              <a:rPr lang="ru-RU" dirty="0" err="1" smtClean="0"/>
              <a:t>катятами</a:t>
            </a:r>
            <a:r>
              <a:rPr lang="ru-RU" dirty="0" smtClean="0"/>
              <a:t>. </a:t>
            </a:r>
            <a:r>
              <a:rPr lang="ru-RU" dirty="0" err="1" smtClean="0"/>
              <a:t>Вдрук</a:t>
            </a:r>
            <a:r>
              <a:rPr lang="ru-RU" dirty="0" smtClean="0"/>
              <a:t> с вышины бросился огромный орёл. Орёл </a:t>
            </a:r>
            <a:r>
              <a:rPr lang="ru-RU" dirty="0" err="1" smtClean="0"/>
              <a:t>схвотил</a:t>
            </a:r>
            <a:r>
              <a:rPr lang="ru-RU" dirty="0" smtClean="0"/>
              <a:t> </a:t>
            </a:r>
            <a:r>
              <a:rPr lang="ru-RU" dirty="0" err="1" smtClean="0"/>
              <a:t>катенка</a:t>
            </a:r>
            <a:r>
              <a:rPr lang="ru-RU" dirty="0" smtClean="0"/>
              <a:t>. Мать кошка быстро </a:t>
            </a:r>
            <a:r>
              <a:rPr lang="ru-RU" dirty="0" err="1" smtClean="0"/>
              <a:t>вципилась</a:t>
            </a:r>
            <a:r>
              <a:rPr lang="ru-RU" dirty="0" smtClean="0"/>
              <a:t> в орла. Орёл бросил котенка и стал </a:t>
            </a:r>
            <a:r>
              <a:rPr lang="ru-RU" dirty="0" err="1" smtClean="0"/>
              <a:t>боротся</a:t>
            </a:r>
            <a:r>
              <a:rPr lang="ru-RU" dirty="0" smtClean="0"/>
              <a:t> с кошкой. Он рвал </a:t>
            </a:r>
            <a:r>
              <a:rPr lang="ru-RU" dirty="0" err="1" smtClean="0"/>
              <a:t>кактями</a:t>
            </a:r>
            <a:r>
              <a:rPr lang="ru-RU" dirty="0" smtClean="0"/>
              <a:t> тело кошки и </a:t>
            </a:r>
            <a:r>
              <a:rPr lang="ru-RU" dirty="0" err="1" smtClean="0"/>
              <a:t>выкливал</a:t>
            </a:r>
            <a:r>
              <a:rPr lang="ru-RU" dirty="0" smtClean="0"/>
              <a:t> ей один глас. Кошка храбра </a:t>
            </a:r>
            <a:r>
              <a:rPr lang="ru-RU" dirty="0" err="1" smtClean="0"/>
              <a:t>баролась</a:t>
            </a:r>
            <a:r>
              <a:rPr lang="ru-RU" dirty="0" smtClean="0"/>
              <a:t> с орлом. Она </a:t>
            </a:r>
            <a:r>
              <a:rPr lang="ru-RU" dirty="0" err="1" smtClean="0"/>
              <a:t>пирикусила</a:t>
            </a:r>
            <a:r>
              <a:rPr lang="ru-RU" dirty="0" smtClean="0"/>
              <a:t> ему крыло. Патом кошка </a:t>
            </a:r>
            <a:r>
              <a:rPr lang="ru-RU" dirty="0" err="1" smtClean="0"/>
              <a:t>зделала</a:t>
            </a:r>
            <a:r>
              <a:rPr lang="ru-RU" dirty="0" smtClean="0"/>
              <a:t> ловкий прыжок и </a:t>
            </a:r>
            <a:r>
              <a:rPr lang="ru-RU" dirty="0" err="1" smtClean="0"/>
              <a:t>пирикусила</a:t>
            </a:r>
            <a:r>
              <a:rPr lang="ru-RU" dirty="0" smtClean="0"/>
              <a:t> орлу горло.</a:t>
            </a:r>
            <a:br>
              <a:rPr lang="ru-RU" dirty="0" smtClean="0"/>
            </a:br>
            <a:r>
              <a:rPr lang="ru-RU" dirty="0" smtClean="0"/>
              <a:t>Так кошка </a:t>
            </a:r>
            <a:r>
              <a:rPr lang="ru-RU" dirty="0" err="1" smtClean="0"/>
              <a:t>спосла</a:t>
            </a:r>
            <a:r>
              <a:rPr lang="ru-RU" dirty="0" smtClean="0"/>
              <a:t> своего </a:t>
            </a:r>
            <a:r>
              <a:rPr lang="ru-RU" dirty="0" err="1" smtClean="0"/>
              <a:t>катёнка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1835696" y="1916832"/>
            <a:ext cx="21602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059832" y="1916832"/>
            <a:ext cx="144016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6876256" y="1916832"/>
            <a:ext cx="288032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4283968" y="2276872"/>
            <a:ext cx="21602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63688" y="1700808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7824" y="1700808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М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48264" y="162880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Р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67944" y="2060848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М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52128"/>
          </a:xfrm>
        </p:spPr>
        <p:txBody>
          <a:bodyPr/>
          <a:lstStyle/>
          <a:p>
            <a:r>
              <a:rPr lang="ru-RU" b="1" i="1" dirty="0" smtClean="0"/>
              <a:t>Прием «Лови ошибку»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275920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 smtClean="0"/>
              <a:t> </a:t>
            </a:r>
            <a:r>
              <a:rPr lang="ru-RU" sz="7000" i="1" dirty="0" smtClean="0"/>
              <a:t>Беззаботный, коллективный, морковь, группа, Анна, аккуратный, лесной, осенний, дорога, конный, морской, улица, гнездо.  </a:t>
            </a:r>
            <a:endParaRPr lang="ru-RU" sz="7000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2276872"/>
            <a:ext cx="74888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/>
              <a:t>  </a:t>
            </a:r>
            <a:r>
              <a:rPr lang="ru-RU" sz="4400" i="1" dirty="0" smtClean="0">
                <a:solidFill>
                  <a:srgbClr val="0070C0"/>
                </a:solidFill>
              </a:rPr>
              <a:t>Беззаботный</a:t>
            </a:r>
            <a:r>
              <a:rPr lang="ru-RU" sz="4400" i="1" dirty="0" smtClean="0"/>
              <a:t>, </a:t>
            </a:r>
            <a:r>
              <a:rPr lang="ru-RU" sz="4400" i="1" dirty="0" smtClean="0">
                <a:solidFill>
                  <a:srgbClr val="FF0000"/>
                </a:solidFill>
              </a:rPr>
              <a:t>коллективный</a:t>
            </a:r>
            <a:r>
              <a:rPr lang="ru-RU" sz="4400" i="1" dirty="0" smtClean="0"/>
              <a:t>, </a:t>
            </a:r>
            <a:r>
              <a:rPr lang="ru-RU" sz="4400" i="1" dirty="0" smtClean="0">
                <a:solidFill>
                  <a:srgbClr val="00B050"/>
                </a:solidFill>
              </a:rPr>
              <a:t>морковь</a:t>
            </a:r>
            <a:r>
              <a:rPr lang="ru-RU" sz="4400" i="1" dirty="0" smtClean="0"/>
              <a:t>,  </a:t>
            </a:r>
            <a:r>
              <a:rPr lang="ru-RU" sz="4400" i="1" dirty="0" smtClean="0">
                <a:solidFill>
                  <a:srgbClr val="FF0000"/>
                </a:solidFill>
              </a:rPr>
              <a:t>группа</a:t>
            </a:r>
            <a:r>
              <a:rPr lang="ru-RU" sz="4400" i="1" dirty="0" smtClean="0"/>
              <a:t>, </a:t>
            </a:r>
            <a:r>
              <a:rPr lang="ru-RU" sz="4400" i="1" dirty="0" smtClean="0">
                <a:solidFill>
                  <a:srgbClr val="FF0000"/>
                </a:solidFill>
              </a:rPr>
              <a:t>Анна</a:t>
            </a:r>
            <a:r>
              <a:rPr lang="ru-RU" sz="4400" i="1" dirty="0" smtClean="0"/>
              <a:t>, </a:t>
            </a:r>
            <a:r>
              <a:rPr lang="ru-RU" sz="4400" i="1" dirty="0" smtClean="0">
                <a:solidFill>
                  <a:srgbClr val="FF0000"/>
                </a:solidFill>
              </a:rPr>
              <a:t>аккуратный</a:t>
            </a:r>
            <a:r>
              <a:rPr lang="ru-RU" sz="4400" i="1" dirty="0" smtClean="0"/>
              <a:t>, лесной, </a:t>
            </a:r>
            <a:r>
              <a:rPr lang="ru-RU" sz="4400" i="1" dirty="0" smtClean="0">
                <a:solidFill>
                  <a:srgbClr val="0070C0"/>
                </a:solidFill>
              </a:rPr>
              <a:t>осенний</a:t>
            </a:r>
            <a:r>
              <a:rPr lang="ru-RU" sz="4400" i="1" dirty="0" smtClean="0"/>
              <a:t>, </a:t>
            </a:r>
            <a:r>
              <a:rPr lang="ru-RU" sz="4400" i="1" dirty="0" smtClean="0">
                <a:solidFill>
                  <a:srgbClr val="00B050"/>
                </a:solidFill>
              </a:rPr>
              <a:t>дорога</a:t>
            </a:r>
            <a:r>
              <a:rPr lang="ru-RU" sz="4400" i="1" dirty="0" smtClean="0"/>
              <a:t>, </a:t>
            </a:r>
            <a:r>
              <a:rPr lang="ru-RU" sz="4400" i="1" dirty="0" smtClean="0">
                <a:solidFill>
                  <a:srgbClr val="0070C0"/>
                </a:solidFill>
              </a:rPr>
              <a:t>конный</a:t>
            </a:r>
            <a:r>
              <a:rPr lang="ru-RU" sz="4400" i="1" dirty="0" smtClean="0"/>
              <a:t>, морской, </a:t>
            </a:r>
            <a:r>
              <a:rPr lang="ru-RU" sz="4400" i="1" dirty="0" smtClean="0">
                <a:solidFill>
                  <a:srgbClr val="00B050"/>
                </a:solidFill>
              </a:rPr>
              <a:t>улица</a:t>
            </a:r>
            <a:r>
              <a:rPr lang="ru-RU" sz="4400" i="1" dirty="0" smtClean="0"/>
              <a:t>, гнездо.</a:t>
            </a:r>
            <a:endParaRPr lang="ru-RU" sz="44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899592" y="2924944"/>
            <a:ext cx="3960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39552" y="5589240"/>
            <a:ext cx="25922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148064" y="5589240"/>
            <a:ext cx="230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1579" y="751244"/>
            <a:ext cx="4472342" cy="6776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pic>
        <p:nvPicPr>
          <p:cNvPr id="4" name="Содержимое 3" descr="CC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780928"/>
            <a:ext cx="3415109" cy="3247256"/>
          </a:xfrm>
        </p:spPr>
      </p:pic>
      <p:pic>
        <p:nvPicPr>
          <p:cNvPr id="5" name="Содержимое 3" descr="nike_bauer-supreme_one_15_d_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852936"/>
            <a:ext cx="3490380" cy="32026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03848" y="1412776"/>
            <a:ext cx="2909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Х</a:t>
            </a:r>
            <a:r>
              <a:rPr lang="ru-RU" sz="5400" b="1" u="sng" dirty="0" smtClean="0"/>
              <a:t>ОКК</a:t>
            </a:r>
            <a:r>
              <a:rPr lang="ru-RU" sz="5400" b="1" dirty="0" smtClean="0"/>
              <a:t>ЕЙ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1988840"/>
            <a:ext cx="24352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u="sng" dirty="0" smtClean="0"/>
              <a:t>к</a:t>
            </a:r>
            <a:r>
              <a:rPr lang="ru-RU" sz="4400" b="1" dirty="0" smtClean="0"/>
              <a:t>люшка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2060848"/>
            <a:ext cx="21684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u="sng" dirty="0" smtClean="0"/>
              <a:t>к</a:t>
            </a:r>
            <a:r>
              <a:rPr lang="ru-RU" sz="4400" b="1" dirty="0" smtClean="0"/>
              <a:t>оньки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339752" y="5877272"/>
            <a:ext cx="44694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  очень крепкие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5224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899192"/>
            <a:ext cx="5050904" cy="6298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pic>
        <p:nvPicPr>
          <p:cNvPr id="6" name="Содержимое 5" descr="p_cab78e2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916832"/>
            <a:ext cx="5558105" cy="4471392"/>
          </a:xfrm>
        </p:spPr>
      </p:pic>
      <p:sp>
        <p:nvSpPr>
          <p:cNvPr id="7" name="TextBox 6"/>
          <p:cNvSpPr txBox="1"/>
          <p:nvPr/>
        </p:nvSpPr>
        <p:spPr>
          <a:xfrm>
            <a:off x="6084168" y="1556792"/>
            <a:ext cx="24833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Т</a:t>
            </a:r>
            <a:r>
              <a:rPr lang="ru-RU" sz="5400" b="1" u="sng" dirty="0" smtClean="0"/>
              <a:t>О</a:t>
            </a:r>
            <a:r>
              <a:rPr lang="ru-RU" sz="5400" b="1" dirty="0" smtClean="0"/>
              <a:t>ПОР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4869160"/>
            <a:ext cx="22092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u="sng" dirty="0" smtClean="0"/>
              <a:t>о</a:t>
            </a:r>
            <a:r>
              <a:rPr lang="ru-RU" sz="4400" b="1" dirty="0" smtClean="0"/>
              <a:t>стрый</a:t>
            </a:r>
            <a:endParaRPr lang="ru-RU" sz="4400" b="1" dirty="0"/>
          </a:p>
        </p:txBody>
      </p:sp>
      <p:pic>
        <p:nvPicPr>
          <p:cNvPr id="9" name="Содержимое 3" descr="26900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916833"/>
            <a:ext cx="2304256" cy="153463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868144" y="3212976"/>
            <a:ext cx="286187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/>
              <a:t>Л</a:t>
            </a:r>
            <a:r>
              <a:rPr lang="ru-RU" sz="5400" b="1" u="sng" dirty="0" smtClean="0"/>
              <a:t>О</a:t>
            </a:r>
            <a:r>
              <a:rPr lang="ru-RU" sz="5400" b="1" dirty="0" smtClean="0"/>
              <a:t>ПАТА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39350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782960"/>
            <a:ext cx="4762872" cy="5578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pic>
        <p:nvPicPr>
          <p:cNvPr id="4" name="Содержимое 3" descr="105722293_1380896050_kotenok98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276872"/>
            <a:ext cx="3650474" cy="3535288"/>
          </a:xfrm>
        </p:spPr>
      </p:pic>
      <p:pic>
        <p:nvPicPr>
          <p:cNvPr id="5" name="Содержимое 3" descr="c44be4dea534058952fc8d9b3799581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2276872"/>
            <a:ext cx="4114428" cy="34998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11760" y="1340768"/>
            <a:ext cx="48226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ПР</a:t>
            </a:r>
            <a:r>
              <a:rPr lang="ru-RU" sz="5400" b="1" u="sng" dirty="0" smtClean="0"/>
              <a:t>Е</a:t>
            </a:r>
            <a:r>
              <a:rPr lang="ru-RU" sz="5400" b="1" dirty="0" smtClean="0"/>
              <a:t>КРАСНЫЙ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131840" y="5805264"/>
            <a:ext cx="26661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пр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лесть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05484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08112"/>
          </a:xfrm>
        </p:spPr>
        <p:txBody>
          <a:bodyPr/>
          <a:lstStyle/>
          <a:p>
            <a:r>
              <a:rPr lang="ru-RU" b="1" i="1" dirty="0" smtClean="0"/>
              <a:t>прием «Проблемная ситуация»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3051784"/>
          </a:xfrm>
        </p:spPr>
        <p:txBody>
          <a:bodyPr/>
          <a:lstStyle/>
          <a:p>
            <a:r>
              <a:rPr lang="ru-RU" dirty="0" smtClean="0"/>
              <a:t>Вставьте пропущенные буквы парных согласных, подобрав проверочные слова: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4400" dirty="0" smtClean="0"/>
              <a:t>Лу.., </a:t>
            </a:r>
            <a:r>
              <a:rPr lang="ru-RU" sz="4400" dirty="0" err="1" smtClean="0"/>
              <a:t>пиро</a:t>
            </a:r>
            <a:r>
              <a:rPr lang="ru-RU" sz="4400" dirty="0" smtClean="0"/>
              <a:t>.., ко.., </a:t>
            </a:r>
            <a:r>
              <a:rPr lang="ru-RU" sz="4400" dirty="0" err="1" smtClean="0"/>
              <a:t>горо</a:t>
            </a:r>
            <a:r>
              <a:rPr lang="ru-RU" sz="4400" dirty="0" smtClean="0"/>
              <a:t>.., пру.., </a:t>
            </a:r>
            <a:r>
              <a:rPr lang="ru-RU" sz="4400" dirty="0" err="1" smtClean="0"/>
              <a:t>клю</a:t>
            </a:r>
            <a:r>
              <a:rPr lang="ru-RU" sz="4400" dirty="0" smtClean="0"/>
              <a:t>.., пру…, </a:t>
            </a:r>
            <a:r>
              <a:rPr lang="ru-RU" sz="4400" dirty="0" err="1" smtClean="0"/>
              <a:t>овра</a:t>
            </a:r>
            <a:r>
              <a:rPr lang="ru-RU" sz="4400" dirty="0" smtClean="0"/>
              <a:t>.., </a:t>
            </a:r>
            <a:r>
              <a:rPr lang="ru-RU" sz="4400" dirty="0" err="1" smtClean="0"/>
              <a:t>коро</a:t>
            </a:r>
            <a:r>
              <a:rPr lang="ru-RU" sz="4400" dirty="0" smtClean="0"/>
              <a:t>.., ко.., арбу.., </a:t>
            </a:r>
            <a:r>
              <a:rPr lang="ru-RU" sz="4400" dirty="0" err="1" smtClean="0"/>
              <a:t>лу</a:t>
            </a:r>
            <a:r>
              <a:rPr lang="ru-RU" sz="4400" dirty="0" smtClean="0"/>
              <a:t>.., обо…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140968"/>
            <a:ext cx="792088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Лу</a:t>
            </a:r>
            <a:r>
              <a:rPr lang="ru-RU" sz="4400" dirty="0" smtClean="0">
                <a:solidFill>
                  <a:srgbClr val="C00000"/>
                </a:solidFill>
              </a:rPr>
              <a:t>к</a:t>
            </a:r>
            <a:r>
              <a:rPr lang="ru-RU" sz="4400" dirty="0" smtClean="0"/>
              <a:t>, пиро</a:t>
            </a:r>
            <a:r>
              <a:rPr lang="ru-RU" sz="4400" dirty="0" smtClean="0">
                <a:solidFill>
                  <a:srgbClr val="C00000"/>
                </a:solidFill>
              </a:rPr>
              <a:t>г</a:t>
            </a:r>
            <a:r>
              <a:rPr lang="ru-RU" sz="4400" dirty="0" smtClean="0"/>
              <a:t>, ко</a:t>
            </a:r>
            <a:r>
              <a:rPr lang="ru-RU" sz="4400" dirty="0" smtClean="0">
                <a:solidFill>
                  <a:srgbClr val="C00000"/>
                </a:solidFill>
              </a:rPr>
              <a:t>т</a:t>
            </a:r>
            <a:r>
              <a:rPr lang="ru-RU" sz="4400" dirty="0" smtClean="0"/>
              <a:t>, горо</a:t>
            </a:r>
            <a:r>
              <a:rPr lang="ru-RU" sz="4400" dirty="0" smtClean="0">
                <a:solidFill>
                  <a:srgbClr val="C00000"/>
                </a:solidFill>
              </a:rPr>
              <a:t>д</a:t>
            </a:r>
            <a:r>
              <a:rPr lang="ru-RU" sz="4400" dirty="0" smtClean="0"/>
              <a:t>, пру</a:t>
            </a:r>
            <a:r>
              <a:rPr lang="ru-RU" sz="4400" dirty="0" smtClean="0">
                <a:solidFill>
                  <a:srgbClr val="C00000"/>
                </a:solidFill>
              </a:rPr>
              <a:t>д</a:t>
            </a:r>
            <a:r>
              <a:rPr lang="ru-RU" sz="4400" dirty="0" smtClean="0"/>
              <a:t>, клю</a:t>
            </a:r>
            <a:r>
              <a:rPr lang="ru-RU" sz="4400" dirty="0" smtClean="0">
                <a:solidFill>
                  <a:srgbClr val="C00000"/>
                </a:solidFill>
              </a:rPr>
              <a:t>в</a:t>
            </a:r>
            <a:r>
              <a:rPr lang="ru-RU" sz="4400" dirty="0" smtClean="0"/>
              <a:t>, пру</a:t>
            </a:r>
            <a:r>
              <a:rPr lang="ru-RU" sz="4400" dirty="0" smtClean="0">
                <a:solidFill>
                  <a:srgbClr val="C00000"/>
                </a:solidFill>
              </a:rPr>
              <a:t>т</a:t>
            </a:r>
            <a:r>
              <a:rPr lang="ru-RU" sz="4400" dirty="0" smtClean="0"/>
              <a:t>, овра</a:t>
            </a:r>
            <a:r>
              <a:rPr lang="ru-RU" sz="4400" dirty="0" smtClean="0">
                <a:solidFill>
                  <a:srgbClr val="C00000"/>
                </a:solidFill>
              </a:rPr>
              <a:t>г</a:t>
            </a:r>
            <a:r>
              <a:rPr lang="ru-RU" sz="4400" dirty="0" smtClean="0"/>
              <a:t>, коро</a:t>
            </a:r>
            <a:r>
              <a:rPr lang="ru-RU" sz="4400" dirty="0" smtClean="0">
                <a:solidFill>
                  <a:srgbClr val="C00000"/>
                </a:solidFill>
              </a:rPr>
              <a:t>б</a:t>
            </a:r>
            <a:r>
              <a:rPr lang="ru-RU" sz="4400" dirty="0" smtClean="0"/>
              <a:t>, ко</a:t>
            </a:r>
            <a:r>
              <a:rPr lang="ru-RU" sz="4400" dirty="0" smtClean="0">
                <a:solidFill>
                  <a:srgbClr val="C00000"/>
                </a:solidFill>
              </a:rPr>
              <a:t>д</a:t>
            </a:r>
            <a:r>
              <a:rPr lang="ru-RU" sz="4400" dirty="0" smtClean="0"/>
              <a:t>, арбу</a:t>
            </a:r>
            <a:r>
              <a:rPr lang="ru-RU" sz="4400" dirty="0" smtClean="0">
                <a:solidFill>
                  <a:srgbClr val="C00000"/>
                </a:solidFill>
              </a:rPr>
              <a:t>з</a:t>
            </a:r>
            <a:r>
              <a:rPr lang="ru-RU" sz="4400" dirty="0" smtClean="0"/>
              <a:t>, лу</a:t>
            </a:r>
            <a:r>
              <a:rPr lang="ru-RU" sz="4400" dirty="0" smtClean="0">
                <a:solidFill>
                  <a:srgbClr val="C00000"/>
                </a:solidFill>
              </a:rPr>
              <a:t>г</a:t>
            </a:r>
            <a:r>
              <a:rPr lang="ru-RU" sz="4400" dirty="0" smtClean="0"/>
              <a:t>, обо</a:t>
            </a:r>
            <a:r>
              <a:rPr lang="ru-RU" sz="4400" dirty="0" smtClean="0">
                <a:solidFill>
                  <a:srgbClr val="C00000"/>
                </a:solidFill>
              </a:rPr>
              <a:t>з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ordle 2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464" y="692696"/>
            <a:ext cx="8919546" cy="5976664"/>
          </a:xfrm>
        </p:spPr>
      </p:pic>
      <p:pic>
        <p:nvPicPr>
          <p:cNvPr id="5" name="Содержимое 5" descr="wordle 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90688"/>
            <a:ext cx="8712967" cy="6367311"/>
          </a:xfrm>
          <a:prstGeom prst="rect">
            <a:avLst/>
          </a:prstGeom>
        </p:spPr>
      </p:pic>
      <p:pic>
        <p:nvPicPr>
          <p:cNvPr id="6" name="Содержимое 7" descr="wordle 1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76672"/>
            <a:ext cx="9144001" cy="6381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573</TotalTime>
  <Words>245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  Мастер-класс «Приемы и методы формирования функциональной грамотности младших школьников на уроках русского языка» </vt:lpstr>
      <vt:lpstr>Презентация PowerPoint</vt:lpstr>
      <vt:lpstr>Прием «Лови ошибку» </vt:lpstr>
      <vt:lpstr>Прием «Лови ошибку»</vt:lpstr>
      <vt:lpstr>Словарная работа</vt:lpstr>
      <vt:lpstr>Словарная работа</vt:lpstr>
      <vt:lpstr>Словарная работа</vt:lpstr>
      <vt:lpstr>прием «Проблемная ситуация»</vt:lpstr>
      <vt:lpstr>Презентация PowerPoint</vt:lpstr>
      <vt:lpstr>Презентация PowerPoint</vt:lpstr>
      <vt:lpstr>Литература и интернет-сайты: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Мастер-класс «Приемы и методы формирования функциональной грамотности младших школьников на уроках русского языка и литературного чтения» </dc:title>
  <dc:creator>Дима</dc:creator>
  <cp:lastModifiedBy>наиля</cp:lastModifiedBy>
  <cp:revision>16</cp:revision>
  <dcterms:created xsi:type="dcterms:W3CDTF">2019-10-12T19:40:53Z</dcterms:created>
  <dcterms:modified xsi:type="dcterms:W3CDTF">2020-09-24T09:04:17Z</dcterms:modified>
</cp:coreProperties>
</file>